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2"/>
  </p:notesMasterIdLst>
  <p:sldIdLst>
    <p:sldId id="1239" r:id="rId2"/>
    <p:sldId id="1219" r:id="rId3"/>
    <p:sldId id="1232" r:id="rId4"/>
    <p:sldId id="1233" r:id="rId5"/>
    <p:sldId id="1234" r:id="rId6"/>
    <p:sldId id="1235" r:id="rId7"/>
    <p:sldId id="1236" r:id="rId8"/>
    <p:sldId id="1237" r:id="rId9"/>
    <p:sldId id="1220" r:id="rId10"/>
    <p:sldId id="1221" r:id="rId1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00FF"/>
    <a:srgbClr val="000000"/>
    <a:srgbClr val="FFFF00"/>
    <a:srgbClr val="00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735" autoAdjust="0"/>
    <p:restoredTop sz="96237" autoAdjust="0"/>
  </p:normalViewPr>
  <p:slideViewPr>
    <p:cSldViewPr>
      <p:cViewPr varScale="1">
        <p:scale>
          <a:sx n="46" d="100"/>
          <a:sy n="46" d="100"/>
        </p:scale>
        <p:origin x="-1210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_tradnl"/>
          </a:p>
        </p:txBody>
      </p:sp>
      <p:sp>
        <p:nvSpPr>
          <p:cNvPr id="3655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ES_tradnl"/>
          </a:p>
        </p:txBody>
      </p:sp>
      <p:sp>
        <p:nvSpPr>
          <p:cNvPr id="3655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655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3655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_tradnl"/>
          </a:p>
        </p:txBody>
      </p:sp>
      <p:sp>
        <p:nvSpPr>
          <p:cNvPr id="3655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2D12FBA-CB49-42B6-88C4-B3660C017CEB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457513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37888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37888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37888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fld id="{C1D7BF9D-2D38-4B75-B8BF-8E095146E197}" type="slidenum">
              <a:rPr lang="es-ES_tradnl"/>
              <a:pPr/>
              <a:t>‹Nº›</a:t>
            </a:fld>
            <a:endParaRPr lang="es-ES_tradnl"/>
          </a:p>
        </p:txBody>
      </p:sp>
      <p:sp>
        <p:nvSpPr>
          <p:cNvPr id="378887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78888" name="Oval 8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_tradnl" sz="2400">
              <a:latin typeface="Times New Roman" pitchFamily="18" charset="0"/>
            </a:endParaRPr>
          </a:p>
        </p:txBody>
      </p:sp>
      <p:sp>
        <p:nvSpPr>
          <p:cNvPr id="378889" name="Oval 9"/>
          <p:cNvSpPr>
            <a:spLocks noChangeArrowheads="1"/>
          </p:cNvSpPr>
          <p:nvPr/>
        </p:nvSpPr>
        <p:spPr bwMode="auto">
          <a:xfrm>
            <a:off x="739775" y="2105025"/>
            <a:ext cx="349250" cy="34766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_tradnl" sz="2400">
              <a:latin typeface="Times New Roman" pitchFamily="18" charset="0"/>
            </a:endParaRPr>
          </a:p>
        </p:txBody>
      </p:sp>
      <p:sp>
        <p:nvSpPr>
          <p:cNvPr id="378890" name="Oval 10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_tradnl" sz="2400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E4A87D-0EA2-435D-95A9-8E43FBB0D765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E7A92A-A4B0-491E-84EA-28F4DCBCDFAC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B6C155-4A7D-433B-8917-2B0B60D3599B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2FBCFE-3E7D-4BF1-ADA3-7A62CACE9D2C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8BC5B7-75FD-46F1-9329-4B68F0F55CCA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E29248-ACA5-4EFF-BA33-1A8323D76725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4ECE69-0857-45C1-A6D6-4FE909AC9C87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06C2BC-394D-4A66-BB29-2EA52D72B34B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A7553-374F-48F7-BF05-2FC4ADB9C6F0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25D53-B7DD-4C73-9CC8-47F39E2DA1E2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Haga clic para cambiar el estilo de título	</a:t>
            </a:r>
          </a:p>
        </p:txBody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3778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endParaRPr lang="es-ES_tradnl"/>
          </a:p>
        </p:txBody>
      </p:sp>
      <p:sp>
        <p:nvSpPr>
          <p:cNvPr id="3778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s-ES_tradnl"/>
          </a:p>
        </p:txBody>
      </p:sp>
      <p:sp>
        <p:nvSpPr>
          <p:cNvPr id="3778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22EC3F39-CFCC-4A9A-B4A6-330978A72E17}" type="slidenum">
              <a:rPr lang="es-ES_tradnl"/>
              <a:pPr/>
              <a:t>‹Nº›</a:t>
            </a:fld>
            <a:endParaRPr lang="es-ES_tradnl"/>
          </a:p>
        </p:txBody>
      </p:sp>
      <p:sp>
        <p:nvSpPr>
          <p:cNvPr id="377863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77864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_tradnl" sz="2400">
              <a:latin typeface="Times New Roman" pitchFamily="18" charset="0"/>
            </a:endParaRPr>
          </a:p>
        </p:txBody>
      </p:sp>
      <p:sp>
        <p:nvSpPr>
          <p:cNvPr id="377865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_tradnl" sz="2400">
              <a:latin typeface="Times New Roman" pitchFamily="18" charset="0"/>
            </a:endParaRPr>
          </a:p>
        </p:txBody>
      </p:sp>
      <p:sp>
        <p:nvSpPr>
          <p:cNvPr id="377866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_tradnl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26978" name="Picture 2" descr="D:\Acuarelas José M. Pellicer\apunte veleros, 26x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1500166" y="4500570"/>
            <a:ext cx="635798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000000"/>
                </a:solidFill>
                <a:latin typeface="Comic Sans MS" pitchFamily="66" charset="0"/>
              </a:rPr>
              <a:t>QUE ES LO QUE YO NECESITO SABER DE TI COMO PERSONA </a:t>
            </a:r>
          </a:p>
          <a:p>
            <a:r>
              <a:rPr lang="es-ES" sz="2400" b="1" dirty="0">
                <a:solidFill>
                  <a:srgbClr val="000000"/>
                </a:solidFill>
                <a:latin typeface="Comic Sans MS" pitchFamily="66" charset="0"/>
              </a:rPr>
              <a:t>PARA PODER DARTE</a:t>
            </a:r>
          </a:p>
          <a:p>
            <a:r>
              <a:rPr lang="es-ES" sz="2400" b="1" dirty="0">
                <a:solidFill>
                  <a:srgbClr val="000000"/>
                </a:solidFill>
                <a:latin typeface="Comic Sans MS" pitchFamily="66" charset="0"/>
              </a:rPr>
              <a:t> EL MEJOR CUIDADO POSIBLE</a:t>
            </a:r>
            <a:r>
              <a:rPr lang="es-ES" sz="3200" b="1" dirty="0">
                <a:solidFill>
                  <a:srgbClr val="000000"/>
                </a:solidFill>
                <a:latin typeface="Comic Sans MS" pitchFamily="66" charset="0"/>
              </a:rPr>
              <a:t>.</a:t>
            </a:r>
          </a:p>
          <a:p>
            <a:r>
              <a:rPr lang="es-ES" sz="2000" b="1" dirty="0">
                <a:solidFill>
                  <a:srgbClr val="000000"/>
                </a:solidFill>
                <a:latin typeface="Comic Sans MS" pitchFamily="66" charset="0"/>
              </a:rPr>
              <a:t>                                         M. </a:t>
            </a:r>
            <a:r>
              <a:rPr lang="es-ES" sz="2000" b="1" dirty="0" err="1">
                <a:solidFill>
                  <a:srgbClr val="000000"/>
                </a:solidFill>
                <a:latin typeface="Comic Sans MS" pitchFamily="66" charset="0"/>
              </a:rPr>
              <a:t>Chochinov</a:t>
            </a:r>
            <a:endParaRPr lang="es-ES" sz="2000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0" y="116632"/>
          <a:ext cx="9144001" cy="6683568"/>
        </p:xfrm>
        <a:graphic>
          <a:graphicData uri="http://schemas.openxmlformats.org/drawingml/2006/table">
            <a:tbl>
              <a:tblPr/>
              <a:tblGrid>
                <a:gridCol w="6012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55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6157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s-ES" sz="3200" dirty="0">
                        <a:solidFill>
                          <a:srgbClr val="000000"/>
                        </a:solidFill>
                        <a:latin typeface="Cambria"/>
                        <a:ea typeface="Calibri"/>
                        <a:cs typeface="Cambria"/>
                      </a:endParaRPr>
                    </a:p>
                  </a:txBody>
                  <a:tcPr marL="63408" marR="63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mbria"/>
                        </a:rPr>
                        <a:t>Nada</a:t>
                      </a:r>
                      <a:endParaRPr lang="es-ES" sz="2000">
                        <a:solidFill>
                          <a:srgbClr val="000000"/>
                        </a:solidFill>
                        <a:latin typeface="Cambria"/>
                        <a:ea typeface="Calibri"/>
                        <a:cs typeface="Cambria"/>
                      </a:endParaRPr>
                    </a:p>
                  </a:txBody>
                  <a:tcPr marL="63408" marR="63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mbria"/>
                        </a:rPr>
                        <a:t>Poco</a:t>
                      </a:r>
                      <a:endParaRPr lang="es-ES" sz="2000" dirty="0">
                        <a:solidFill>
                          <a:srgbClr val="000000"/>
                        </a:solidFill>
                        <a:latin typeface="Cambria"/>
                        <a:ea typeface="Calibri"/>
                        <a:cs typeface="Cambria"/>
                      </a:endParaRPr>
                    </a:p>
                  </a:txBody>
                  <a:tcPr marL="63408" marR="63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mbria"/>
                        </a:rPr>
                        <a:t>Algo</a:t>
                      </a:r>
                      <a:endParaRPr lang="es-ES" sz="2000" dirty="0">
                        <a:solidFill>
                          <a:srgbClr val="000000"/>
                        </a:solidFill>
                        <a:latin typeface="Cambria"/>
                        <a:ea typeface="Calibri"/>
                        <a:cs typeface="Cambria"/>
                      </a:endParaRPr>
                    </a:p>
                  </a:txBody>
                  <a:tcPr marL="63408" marR="63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mbria"/>
                        </a:rPr>
                        <a:t>Bastante</a:t>
                      </a:r>
                      <a:endParaRPr lang="es-ES" sz="2000" dirty="0">
                        <a:solidFill>
                          <a:srgbClr val="000000"/>
                        </a:solidFill>
                        <a:latin typeface="Cambria"/>
                        <a:ea typeface="Calibri"/>
                        <a:cs typeface="Cambria"/>
                      </a:endParaRPr>
                    </a:p>
                  </a:txBody>
                  <a:tcPr marL="63408" marR="63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mbria"/>
                        </a:rPr>
                        <a:t>Mucho</a:t>
                      </a:r>
                      <a:endParaRPr lang="es-ES" sz="2000">
                        <a:solidFill>
                          <a:srgbClr val="000000"/>
                        </a:solidFill>
                        <a:latin typeface="Cambria"/>
                        <a:ea typeface="Calibri"/>
                        <a:cs typeface="Cambria"/>
                      </a:endParaRPr>
                    </a:p>
                  </a:txBody>
                  <a:tcPr marL="63408" marR="63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7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1. </a:t>
                      </a:r>
                      <a:r>
                        <a:rPr lang="es-ES"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Revisando mi vida me siento satisfecho con lo que he vivido y conmigo mismo 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08" marR="63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408" marR="63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408" marR="63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408" marR="63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408" marR="63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408" marR="63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7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2. </a:t>
                      </a:r>
                      <a:r>
                        <a:rPr lang="es-ES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He hecho en mi vida lo que sentía que tenía que hacer 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08" marR="63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408" marR="63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408" marR="63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408" marR="63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408" marR="63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408" marR="63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2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3. </a:t>
                      </a:r>
                      <a:r>
                        <a:rPr lang="es-ES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Encuentro sentido a mi vida 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08" marR="63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408" marR="63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408" marR="63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408" marR="63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408" marR="63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408" marR="63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7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4. </a:t>
                      </a:r>
                      <a:r>
                        <a:rPr lang="es-ES"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Me siento querido por las personas que me importan 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08" marR="63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408" marR="63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408" marR="63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408" marR="63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408" marR="63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408" marR="63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7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5. </a:t>
                      </a:r>
                      <a:r>
                        <a:rPr lang="es-ES"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Me siento en paz y reconciliado con los demás 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08" marR="63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408" marR="63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408" marR="63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408" marR="63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408" marR="63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408" marR="63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7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6. </a:t>
                      </a:r>
                      <a:r>
                        <a:rPr lang="es-ES"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Creo que he podido aportar algo valioso a la vida o a los demás 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08" marR="63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408" marR="63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408" marR="63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408" marR="63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408" marR="63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408" marR="63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415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7. </a:t>
                      </a:r>
                      <a:r>
                        <a:rPr lang="es-ES"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A pesar de mi enfermedad mantengo la esperanza de que sucedan cosas positivas 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08" marR="63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408" marR="63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408" marR="63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408" marR="63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408" marR="63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408" marR="63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07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8. </a:t>
                      </a:r>
                      <a:r>
                        <a:rPr lang="es-ES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Me siento conectado con una realidad superior (la naturaleza, Dios,...) 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08" marR="63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408" marR="63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408" marR="63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408" marR="63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408" marR="63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408" marR="63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48399"/>
            <a:ext cx="22634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s-ES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22882" name="Picture 2" descr="D:\Acuarelas José M. Pellicer\03 Navegando entre duna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2279397" y="1000108"/>
            <a:ext cx="41088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600" b="1" i="1" dirty="0">
                <a:solidFill>
                  <a:srgbClr val="FF00FF"/>
                </a:solidFill>
              </a:rPr>
              <a:t>Cuestionario GES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357188" y="1928813"/>
          <a:ext cx="8429686" cy="4607837"/>
        </p:xfrm>
        <a:graphic>
          <a:graphicData uri="http://schemas.openxmlformats.org/drawingml/2006/table">
            <a:tbl>
              <a:tblPr/>
              <a:tblGrid>
                <a:gridCol w="1670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00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00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97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93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15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Arial"/>
                          <a:ea typeface="Times New Roman"/>
                        </a:rPr>
                        <a:t>              </a:t>
                      </a:r>
                      <a:endParaRPr lang="es-ES_tradnl" sz="2000" dirty="0"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2000" dirty="0"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Arial"/>
                          <a:ea typeface="Times New Roman"/>
                        </a:rPr>
                        <a:t>              </a:t>
                      </a:r>
                      <a:endParaRPr lang="es-ES_tradnl" sz="2000" dirty="0"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2000" dirty="0"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Arial"/>
                          <a:ea typeface="Times New Roman"/>
                        </a:rPr>
                        <a:t>              </a:t>
                      </a:r>
                      <a:endParaRPr lang="es-ES_tradnl" sz="2000" dirty="0"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45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Comic Sans MS" pitchFamily="66" charset="0"/>
                          <a:ea typeface="Times New Roman"/>
                        </a:rPr>
                        <a:t>Me siento feliz, reconciliado y en paz conmigo mismo/a y con la vida. Todo está bien.</a:t>
                      </a:r>
                      <a:endParaRPr lang="es-ES_tradnl" sz="20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800000"/>
                          </a:solidFill>
                          <a:latin typeface="Comic Sans MS" pitchFamily="66" charset="0"/>
                          <a:ea typeface="Times New Roman"/>
                        </a:rPr>
                        <a:t>Aunque he vivido experiencias difíciles y dolorosas, en general estoy satisfecho de mi vida y de mi mismo.</a:t>
                      </a:r>
                      <a:endParaRPr lang="es-ES_tradnl" sz="20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Comic Sans MS" pitchFamily="66" charset="0"/>
                          <a:ea typeface="Times New Roman"/>
                        </a:rPr>
                        <a:t>Si pudiera,  cambiaría algunas cosas que hice o dejé de hacer, o algunas situaciones vividas muy a mi pesar. </a:t>
                      </a:r>
                      <a:endParaRPr lang="es-ES_tradnl" sz="20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800000"/>
                          </a:solidFill>
                          <a:latin typeface="Comic Sans MS" pitchFamily="66" charset="0"/>
                          <a:ea typeface="Times New Roman"/>
                        </a:rPr>
                        <a:t>He cometido algunos errores importantes que ahora lamento y necesitaría reparar. Hay experiencias que desearía olvidar</a:t>
                      </a:r>
                      <a:r>
                        <a:rPr lang="es-ES" sz="2000" dirty="0">
                          <a:solidFill>
                            <a:srgbClr val="FF0000"/>
                          </a:solidFill>
                          <a:latin typeface="Comic Sans MS" pitchFamily="66" charset="0"/>
                          <a:ea typeface="Times New Roman"/>
                        </a:rPr>
                        <a:t>.</a:t>
                      </a:r>
                      <a:endParaRPr lang="es-ES_tradnl" sz="20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Comic Sans MS" pitchFamily="66" charset="0"/>
                          <a:ea typeface="Times New Roman"/>
                        </a:rPr>
                        <a:t>No he hecho nada bien; </a:t>
                      </a:r>
                      <a:endParaRPr lang="es-ES_tradnl" sz="2000" dirty="0">
                        <a:latin typeface="Comic Sans MS" pitchFamily="66" charset="0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Comic Sans MS" pitchFamily="66" charset="0"/>
                          <a:ea typeface="Times New Roman"/>
                        </a:rPr>
                        <a:t>he cometido muchos errores y ya no hay solución. La vida ha sido injusta conmigo.</a:t>
                      </a:r>
                      <a:endParaRPr lang="es-ES_tradnl" sz="20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765" name="Rectangle 1"/>
          <p:cNvSpPr>
            <a:spLocks noGrp="1" noChangeArrowheads="1"/>
          </p:cNvSpPr>
          <p:nvPr>
            <p:ph type="title"/>
          </p:nvPr>
        </p:nvSpPr>
        <p:spPr>
          <a:xfrm>
            <a:off x="428596" y="-138181"/>
            <a:ext cx="8501063" cy="1754326"/>
          </a:xfrm>
        </p:spPr>
        <p:txBody>
          <a:bodyPr>
            <a:spAutoFit/>
          </a:bodyPr>
          <a:lstStyle/>
          <a:p>
            <a:pPr indent="449263" algn="l" eaLnBrk="0" hangingPunct="0"/>
            <a:br>
              <a:rPr lang="es-ES_tradnl" sz="1800" dirty="0">
                <a:latin typeface="Comic Sans MS" pitchFamily="66" charset="0"/>
                <a:ea typeface="Calibri" pitchFamily="34" charset="0"/>
                <a:cs typeface="Arial" charset="0"/>
              </a:rPr>
            </a:br>
            <a:r>
              <a:rPr lang="es-ES" sz="1800" b="1" dirty="0">
                <a:solidFill>
                  <a:srgbClr val="0000FF"/>
                </a:solidFill>
                <a:latin typeface="Comic Sans MS" pitchFamily="66" charset="0"/>
                <a:ea typeface="Times New Roman" pitchFamily="18" charset="0"/>
                <a:cs typeface="Arial" charset="0"/>
              </a:rPr>
              <a:t> 			</a:t>
            </a:r>
            <a:r>
              <a:rPr lang="es-ES" sz="1800" b="1" dirty="0">
                <a:solidFill>
                  <a:srgbClr val="00B0F0"/>
                </a:solidFill>
                <a:latin typeface="Comic Sans MS" pitchFamily="66" charset="0"/>
                <a:ea typeface="Times New Roman" pitchFamily="18" charset="0"/>
                <a:cs typeface="Arial" charset="0"/>
              </a:rPr>
              <a:t>	</a:t>
            </a:r>
            <a:r>
              <a:rPr lang="es-ES" sz="1800" b="1" dirty="0">
                <a:solidFill>
                  <a:srgbClr val="0066FF"/>
                </a:solidFill>
                <a:latin typeface="Comic Sans MS" pitchFamily="66" charset="0"/>
                <a:ea typeface="Times New Roman" pitchFamily="18" charset="0"/>
                <a:cs typeface="Arial" charset="0"/>
              </a:rPr>
              <a:t>SENTIDO</a:t>
            </a:r>
            <a:br>
              <a:rPr lang="es-ES" sz="1800" b="1" dirty="0">
                <a:solidFill>
                  <a:srgbClr val="00B0F0"/>
                </a:solidFill>
                <a:latin typeface="Comic Sans MS" pitchFamily="66" charset="0"/>
                <a:ea typeface="Times New Roman" pitchFamily="18" charset="0"/>
                <a:cs typeface="Arial" charset="0"/>
              </a:rPr>
            </a:br>
            <a:br>
              <a:rPr lang="es-ES" sz="1800" b="1" dirty="0">
                <a:solidFill>
                  <a:srgbClr val="00B0F0"/>
                </a:solidFill>
                <a:latin typeface="Comic Sans MS" pitchFamily="66" charset="0"/>
                <a:ea typeface="Times New Roman" pitchFamily="18" charset="0"/>
                <a:cs typeface="Arial" charset="0"/>
              </a:rPr>
            </a:br>
            <a:r>
              <a:rPr lang="es-ES" sz="1800" b="1" u="sng" dirty="0">
                <a:latin typeface="Comic Sans MS" pitchFamily="66" charset="0"/>
                <a:cs typeface="Times New Roman" pitchFamily="18" charset="0"/>
              </a:rPr>
              <a:t>Integración</a:t>
            </a:r>
            <a:r>
              <a:rPr lang="es-ES" sz="1800" b="1" dirty="0">
                <a:latin typeface="Comic Sans MS" pitchFamily="66" charset="0"/>
                <a:cs typeface="Times New Roman" pitchFamily="18" charset="0"/>
              </a:rPr>
              <a:t>:  Necesidad de reconciliación con las experiencias pasadas y presentes, y aceptación de uno mismo.</a:t>
            </a:r>
            <a:br>
              <a:rPr lang="es-ES_tradnl" sz="1800" dirty="0">
                <a:latin typeface="Comic Sans MS" pitchFamily="66" charset="0"/>
                <a:cs typeface="Arial" charset="0"/>
              </a:rPr>
            </a:br>
            <a:endParaRPr lang="es-ES_tradnl" sz="1800" dirty="0">
              <a:latin typeface="Comic Sans MS" pitchFamily="66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428625" y="2000250"/>
          <a:ext cx="8501122" cy="4278334"/>
        </p:xfrm>
        <a:graphic>
          <a:graphicData uri="http://schemas.openxmlformats.org/drawingml/2006/table">
            <a:tbl>
              <a:tblPr/>
              <a:tblGrid>
                <a:gridCol w="1927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8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3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04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07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98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Arial"/>
                          <a:ea typeface="Times New Roman"/>
                        </a:rPr>
                        <a:t>              1</a:t>
                      </a:r>
                      <a:endParaRPr lang="es-ES_tradnl" sz="2000" dirty="0"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Arial"/>
                          <a:ea typeface="Times New Roman"/>
                        </a:rPr>
                        <a:t>2</a:t>
                      </a:r>
                      <a:endParaRPr lang="es-ES_tradnl" sz="2000" dirty="0"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Arial"/>
                          <a:ea typeface="Times New Roman"/>
                        </a:rPr>
                        <a:t>             3</a:t>
                      </a:r>
                      <a:endParaRPr lang="es-ES_tradnl" sz="2000" dirty="0"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Arial"/>
                          <a:ea typeface="Times New Roman"/>
                        </a:rPr>
                        <a:t>4</a:t>
                      </a:r>
                      <a:endParaRPr lang="es-ES_tradnl" sz="2000" dirty="0"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Arial"/>
                          <a:ea typeface="Times New Roman"/>
                        </a:rPr>
                        <a:t>           5</a:t>
                      </a:r>
                      <a:endParaRPr lang="es-ES_tradnl" sz="2000" dirty="0"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84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000" kern="1200" dirty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kern="1200" dirty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Siento que formo parte de una humanidad que ama, lucha, aprende y evoluciona</a:t>
                      </a:r>
                      <a:endParaRPr lang="es-ES_tradnl" sz="20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000" kern="1200" dirty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kern="1200" dirty="0">
                          <a:solidFill>
                            <a:srgbClr val="FF000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Me siento muy unido con las personas que amo</a:t>
                      </a:r>
                      <a:endParaRPr lang="es-ES_tradnl" sz="2000" baseline="0" dirty="0">
                        <a:solidFill>
                          <a:srgbClr val="FF0000"/>
                        </a:solidFill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kern="1200" dirty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s-ES" sz="2000" kern="1200" dirty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Me siento</a:t>
                      </a:r>
                    </a:p>
                    <a:p>
                      <a:r>
                        <a:rPr lang="es-ES" sz="2000" kern="1200" dirty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lejos de alguien</a:t>
                      </a:r>
                    </a:p>
                    <a:p>
                      <a:r>
                        <a:rPr lang="es-ES" sz="2000" kern="1200" dirty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importante para</a:t>
                      </a:r>
                    </a:p>
                    <a:p>
                      <a:r>
                        <a:rPr lang="es-ES" sz="2000" kern="1200" dirty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mi.</a:t>
                      </a:r>
                      <a:endParaRPr lang="es-ES_tradnl" sz="20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2000" kern="1200" dirty="0">
                        <a:solidFill>
                          <a:srgbClr val="FF0000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lang="es-ES" sz="2000" kern="1200" dirty="0">
                          <a:solidFill>
                            <a:srgbClr val="FF000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Me siento solo/a.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20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000" kern="1200" dirty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kern="1200" dirty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No vale la pena vincularte a nadie porque siempre sale mal.</a:t>
                      </a:r>
                      <a:endParaRPr lang="es-ES_tradnl" sz="20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6887" name="Rectangle 1"/>
          <p:cNvSpPr>
            <a:spLocks noChangeArrowheads="1"/>
          </p:cNvSpPr>
          <p:nvPr/>
        </p:nvSpPr>
        <p:spPr bwMode="auto">
          <a:xfrm>
            <a:off x="214313" y="534958"/>
            <a:ext cx="83581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es-ES" sz="2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s-ES" sz="2000" b="1" dirty="0">
                <a:cs typeface="Times New Roman" pitchFamily="18" charset="0"/>
              </a:rPr>
              <a:t>    </a:t>
            </a:r>
            <a:endParaRPr lang="es-ES" sz="2000" dirty="0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714348" y="397827"/>
            <a:ext cx="756360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1" i="0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Amor</a:t>
            </a:r>
            <a:endParaRPr kumimoji="0" lang="es-ES" sz="1200" b="0" i="0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es-E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Necesidad de amar y sentirse amado, reconocido, respetado.</a:t>
            </a:r>
            <a:endParaRPr kumimoji="0" lang="es-E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428597" y="2214554"/>
          <a:ext cx="8001056" cy="3684012"/>
        </p:xfrm>
        <a:graphic>
          <a:graphicData uri="http://schemas.openxmlformats.org/drawingml/2006/table">
            <a:tbl>
              <a:tblPr/>
              <a:tblGrid>
                <a:gridCol w="1420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5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75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82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89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12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S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S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ES" sz="10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ES" sz="10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s-ES" sz="10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21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s-ES" sz="20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Me siento muy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reconciliado y en paz con los demás.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s-ES" sz="20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800000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En general, estoy satisfecho con las relaciones que tengo con las personas de mi entorno.</a:t>
                      </a:r>
                      <a:endParaRPr lang="es-ES" sz="20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s-ES" sz="20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No hay temas importantes sin resolver o reparar en mi vida, sólo algunas cosas o relaciones que podrían mejorarse.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s-ES" sz="20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800000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Tengo una sensación </a:t>
                      </a:r>
                      <a:endParaRPr lang="es-ES" sz="20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800000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intensa de falta de paz y de</a:t>
                      </a:r>
                      <a:endParaRPr lang="es-ES" sz="20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800000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perdón</a:t>
                      </a:r>
                      <a:endParaRPr lang="es-ES" sz="20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s-ES" sz="20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Hay personas con las que ya no quiero saber nada. Lo hecho, hecho está.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2 Rectángulo"/>
          <p:cNvSpPr/>
          <p:nvPr/>
        </p:nvSpPr>
        <p:spPr>
          <a:xfrm>
            <a:off x="500034" y="142852"/>
            <a:ext cx="778674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b="1" dirty="0">
                <a:solidFill>
                  <a:srgbClr val="0066FF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Paz / perdón:</a:t>
            </a:r>
            <a:endParaRPr lang="es-ES" sz="1400" dirty="0">
              <a:solidFill>
                <a:srgbClr val="0066FF"/>
              </a:solidFill>
              <a:latin typeface="Comic Sans MS" pitchFamily="66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lang="es-ES" sz="800" dirty="0">
              <a:latin typeface="Arial" pitchFamily="34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b="1" dirty="0">
                <a:latin typeface="Comic Sans MS" pitchFamily="66" charset="0"/>
                <a:ea typeface="Times New Roman" pitchFamily="18" charset="0"/>
                <a:cs typeface="Arial" pitchFamily="34" charset="0"/>
              </a:rPr>
              <a:t>Necesidad de paz y reconciliación con los seres queridos.</a:t>
            </a:r>
            <a:endParaRPr lang="es-ES" sz="2800" dirty="0"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4294967295"/>
          </p:nvPr>
        </p:nvGraphicFramePr>
        <p:xfrm>
          <a:off x="642910" y="1643050"/>
          <a:ext cx="7786773" cy="4500594"/>
        </p:xfrm>
        <a:graphic>
          <a:graphicData uri="http://schemas.openxmlformats.org/drawingml/2006/table">
            <a:tbl>
              <a:tblPr/>
              <a:tblGrid>
                <a:gridCol w="17529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8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6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6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16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00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Arial"/>
                          <a:ea typeface="Times New Roman"/>
                        </a:rPr>
                        <a:t>              </a:t>
                      </a:r>
                      <a:endParaRPr lang="es-ES_tradnl" sz="2000" dirty="0"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2000" dirty="0"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Arial"/>
                          <a:ea typeface="Times New Roman"/>
                        </a:rPr>
                        <a:t>          </a:t>
                      </a:r>
                      <a:endParaRPr lang="es-ES_tradnl" sz="2000" dirty="0"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2000" dirty="0"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Arial"/>
                          <a:ea typeface="Times New Roman"/>
                        </a:rPr>
                        <a:t>          </a:t>
                      </a:r>
                      <a:endParaRPr lang="es-ES_tradnl" sz="2000" dirty="0"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000" dirty="0">
                        <a:latin typeface="Comic Sans MS" pitchFamily="66" charset="0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Comic Sans MS" pitchFamily="66" charset="0"/>
                          <a:ea typeface="Times New Roman"/>
                        </a:rPr>
                        <a:t>Siento que mi vida (trabajo, relaciones…) ha contribuido a mejorar un poco el mundo.</a:t>
                      </a:r>
                      <a:endParaRPr lang="es-ES_tradnl" sz="20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800000"/>
                          </a:solidFill>
                          <a:latin typeface="Comic Sans MS" pitchFamily="66" charset="0"/>
                          <a:ea typeface="Times New Roman"/>
                        </a:rPr>
                        <a:t>He procurado ser útil y generoso/a con los demás. Es mi manera de corresponder con todo lo que he recibido. </a:t>
                      </a:r>
                      <a:endParaRPr lang="es-ES_tradnl" sz="20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000" dirty="0">
                        <a:latin typeface="Comic Sans MS" pitchFamily="66" charset="0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Comic Sans MS" pitchFamily="66" charset="0"/>
                          <a:ea typeface="Times New Roman"/>
                        </a:rPr>
                        <a:t>Mi familia y mis amigos me recordarán con cariño.</a:t>
                      </a:r>
                      <a:endParaRPr lang="es-ES_tradnl" sz="20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000" dirty="0">
                        <a:solidFill>
                          <a:srgbClr val="800000"/>
                        </a:solidFill>
                        <a:latin typeface="Comic Sans MS" pitchFamily="66" charset="0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800000"/>
                          </a:solidFill>
                          <a:latin typeface="Comic Sans MS" pitchFamily="66" charset="0"/>
                          <a:ea typeface="Times New Roman"/>
                        </a:rPr>
                        <a:t>Cada uno tiene lo que se merece. </a:t>
                      </a:r>
                      <a:endParaRPr lang="es-ES_tradnl" sz="2000" dirty="0">
                        <a:latin typeface="Comic Sans MS" pitchFamily="66" charset="0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800000"/>
                          </a:solidFill>
                          <a:latin typeface="Comic Sans MS" pitchFamily="66" charset="0"/>
                          <a:ea typeface="Times New Roman"/>
                        </a:rPr>
                        <a:t>He dado muy poco de mí.</a:t>
                      </a:r>
                      <a:r>
                        <a:rPr lang="es-ES" sz="2000" dirty="0">
                          <a:latin typeface="Comic Sans MS" pitchFamily="66" charset="0"/>
                          <a:ea typeface="Times New Roman"/>
                        </a:rPr>
                        <a:t> </a:t>
                      </a:r>
                      <a:endParaRPr lang="es-ES_tradnl" sz="20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000" dirty="0">
                        <a:latin typeface="Comic Sans MS" pitchFamily="66" charset="0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Comic Sans MS" pitchFamily="66" charset="0"/>
                          <a:ea typeface="Times New Roman"/>
                        </a:rPr>
                        <a:t>Nadie se acordará de mí.</a:t>
                      </a:r>
                      <a:endParaRPr lang="es-ES_tradnl" sz="20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9654" name="Rectangle 1"/>
          <p:cNvSpPr>
            <a:spLocks noChangeArrowheads="1"/>
          </p:cNvSpPr>
          <p:nvPr/>
        </p:nvSpPr>
        <p:spPr bwMode="auto">
          <a:xfrm>
            <a:off x="428625" y="595739"/>
            <a:ext cx="87153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sz="2800" b="1" dirty="0">
                <a:solidFill>
                  <a:srgbClr val="0066FF"/>
                </a:solidFill>
                <a:latin typeface="Comic Sans MS" pitchFamily="66" charset="0"/>
                <a:cs typeface="Times New Roman" pitchFamily="18" charset="0"/>
              </a:rPr>
              <a:t>Legado:</a:t>
            </a:r>
            <a:endParaRPr lang="es-ES_tradnl" sz="2800" dirty="0">
              <a:solidFill>
                <a:srgbClr val="0066FF"/>
              </a:solidFill>
              <a:latin typeface="Comic Sans MS" pitchFamily="66" charset="0"/>
            </a:endParaRPr>
          </a:p>
          <a:p>
            <a:pPr eaLnBrk="0" hangingPunct="0"/>
            <a:r>
              <a:rPr lang="es-ES" sz="2000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	</a:t>
            </a:r>
            <a:endParaRPr lang="es-ES_tradnl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428597" y="2214554"/>
          <a:ext cx="8001056" cy="3643338"/>
        </p:xfrm>
        <a:graphic>
          <a:graphicData uri="http://schemas.openxmlformats.org/drawingml/2006/table">
            <a:tbl>
              <a:tblPr/>
              <a:tblGrid>
                <a:gridCol w="1420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5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75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82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89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12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S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S" sz="11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ES" sz="10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ES" sz="10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s-ES" sz="100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21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Me siento profundamente unido/a y sostenido/a por Dios (energía cósmica, etc.)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800000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Mis creencias espirituales o religiosas me ayudan en esta situación.</a:t>
                      </a:r>
                      <a:endParaRPr lang="es-ES" sz="20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Siempre he creído en Dios, aunque esto no me sirva ahora de mucho apoyo.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s-ES" sz="2000" dirty="0">
                        <a:solidFill>
                          <a:srgbClr val="800000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800000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No se si creo en algo trascendente  o no.</a:t>
                      </a:r>
                      <a:endParaRPr lang="es-ES" sz="20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No tengo ninguna creencia espiritual ni religiosa. Esta cuestión me es indiferente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2 Rectángulo"/>
          <p:cNvSpPr/>
          <p:nvPr/>
        </p:nvSpPr>
        <p:spPr>
          <a:xfrm>
            <a:off x="500034" y="-214338"/>
            <a:ext cx="778674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endParaRPr lang="es-ES" sz="2800" b="1" dirty="0">
              <a:solidFill>
                <a:srgbClr val="00B0F0"/>
              </a:solidFill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b="1" dirty="0">
                <a:solidFill>
                  <a:srgbClr val="0066FF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Trascendencia</a:t>
            </a:r>
            <a:endParaRPr lang="es-ES" dirty="0">
              <a:solidFill>
                <a:srgbClr val="0066FF"/>
              </a:solidFill>
            </a:endParaRPr>
          </a:p>
          <a:p>
            <a:pPr lvl="0"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</a:p>
          <a:p>
            <a:r>
              <a:rPr lang="es-ES" sz="800" b="1" dirty="0"/>
              <a:t> </a:t>
            </a:r>
            <a:endParaRPr lang="es-ES" sz="800" dirty="0"/>
          </a:p>
          <a:p>
            <a:r>
              <a:rPr lang="es-ES" sz="800" b="1" dirty="0"/>
              <a:t>	</a:t>
            </a:r>
            <a:r>
              <a:rPr lang="es-ES" sz="2000" b="1" dirty="0">
                <a:latin typeface="Comic Sans MS" pitchFamily="66" charset="0"/>
              </a:rPr>
              <a:t>Necesidad de vinculación con Dios, Realidad trascendente o Conciencia amorosa.</a:t>
            </a:r>
            <a:endParaRPr lang="es-ES" sz="2000" dirty="0">
              <a:latin typeface="Comic Sans MS" pitchFamily="66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4" name="9 Imagen" descr="escanear0049.tif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712968" cy="63367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b="1" dirty="0">
                <a:solidFill>
                  <a:srgbClr val="0066FF"/>
                </a:solidFill>
              </a:rPr>
              <a:t>Preguntas ABIERTAS </a:t>
            </a:r>
            <a:r>
              <a:rPr lang="es-ES" sz="3200" i="1" dirty="0">
                <a:solidFill>
                  <a:srgbClr val="0066FF"/>
                </a:solidFill>
              </a:rPr>
              <a:t>En estos momentos, en su situación actual</a:t>
            </a:r>
            <a:r>
              <a:rPr lang="es-ES" sz="3200" i="1" dirty="0"/>
              <a:t>: </a:t>
            </a:r>
            <a:br>
              <a:rPr lang="es-ES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844824"/>
            <a:ext cx="7994848" cy="4114800"/>
          </a:xfrm>
        </p:spPr>
        <p:txBody>
          <a:bodyPr/>
          <a:lstStyle/>
          <a:p>
            <a:pPr>
              <a:buNone/>
            </a:pPr>
            <a:r>
              <a:rPr lang="es-ES" i="1" dirty="0"/>
              <a:t>1. ¿Qué es lo que más le preocupa? </a:t>
            </a:r>
            <a:endParaRPr lang="es-ES" dirty="0"/>
          </a:p>
          <a:p>
            <a:pPr>
              <a:buNone/>
            </a:pPr>
            <a:r>
              <a:rPr lang="es-ES" i="1" dirty="0"/>
              <a:t>2. ¿Qué es lo que más le molesta?  </a:t>
            </a:r>
            <a:endParaRPr lang="es-ES" dirty="0"/>
          </a:p>
          <a:p>
            <a:pPr>
              <a:buNone/>
            </a:pPr>
            <a:r>
              <a:rPr lang="es-ES" i="1" dirty="0"/>
              <a:t>3. ¿Qué es lo que más le ayuda? </a:t>
            </a:r>
            <a:endParaRPr lang="es-ES" dirty="0"/>
          </a:p>
          <a:p>
            <a:pPr>
              <a:buNone/>
            </a:pPr>
            <a:r>
              <a:rPr lang="es-ES" i="1" dirty="0"/>
              <a:t>4. ¿En qué o en quien se apoya en situaciones de crisis? </a:t>
            </a:r>
            <a:endParaRPr lang="es-ES" dirty="0"/>
          </a:p>
          <a:p>
            <a:pPr>
              <a:buNone/>
            </a:pPr>
            <a:r>
              <a:rPr lang="es-ES" i="1" dirty="0"/>
              <a:t>5. ¿Qué le hace sentir seguro, a salvo? </a:t>
            </a:r>
            <a:endParaRPr lang="es-ES" dirty="0"/>
          </a:p>
          <a:p>
            <a:pPr>
              <a:buNone/>
            </a:pPr>
            <a:r>
              <a:rPr lang="es-ES" i="1" dirty="0"/>
              <a:t>6. ¿Qué es lo que más valora su gente de usted? </a:t>
            </a:r>
            <a:endParaRPr lang="es-ES" dirty="0"/>
          </a:p>
          <a:p>
            <a:endParaRPr lang="es-E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V Experto">
  <a:themeElements>
    <a:clrScheme name="Ec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Ec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IV Experto</Template>
  <TotalTime>2820</TotalTime>
  <Words>697</Words>
  <Application>Microsoft Office PowerPoint</Application>
  <PresentationFormat>Presentación en pantalla (4:3)</PresentationFormat>
  <Paragraphs>110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Arial</vt:lpstr>
      <vt:lpstr>Calibri</vt:lpstr>
      <vt:lpstr>Cambria</vt:lpstr>
      <vt:lpstr>Comic Sans MS</vt:lpstr>
      <vt:lpstr>Courier New</vt:lpstr>
      <vt:lpstr>Times New Roman</vt:lpstr>
      <vt:lpstr>Wingdings</vt:lpstr>
      <vt:lpstr>IV Experto</vt:lpstr>
      <vt:lpstr>Presentación de PowerPoint</vt:lpstr>
      <vt:lpstr>Presentación de PowerPoint</vt:lpstr>
      <vt:lpstr>      SENTIDO  Integración:  Necesidad de reconciliación con las experiencias pasadas y presentes, y aceptación de uno mismo.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Preguntas ABIERTAS En estos momentos, en su situación actual:  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Concha</dc:creator>
  <cp:lastModifiedBy>Nuria Luque Martin</cp:lastModifiedBy>
  <cp:revision>261</cp:revision>
  <dcterms:created xsi:type="dcterms:W3CDTF">2012-01-07T17:32:37Z</dcterms:created>
  <dcterms:modified xsi:type="dcterms:W3CDTF">2024-12-18T22:47:12Z</dcterms:modified>
</cp:coreProperties>
</file>